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10972800"/>
  <p:notesSz cx="10972800" cy="14630400"/>
  <p:embeddedFontLst>
    <p:embeddedFont>
      <p:font typeface="Noto Sans TC" panose="020B0200000000000000" pitchFamily="34" charset="-128"/>
      <p:regular r:id="rId15"/>
      <p:bold r:id="rId16"/>
    </p:embeddedFont>
    <p:embeddedFont>
      <p:font typeface="Sora Medium" pitchFamily="2" charset="0"/>
      <p:regular r:id="rId17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C3F"/>
    <a:srgbClr val="E6B312"/>
    <a:srgbClr val="E0A710"/>
    <a:srgbClr val="F6DF76"/>
    <a:srgbClr val="07070C"/>
    <a:srgbClr val="F1C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1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Gil" userId="323cab41-8231-4558-8410-78534831b98d" providerId="ADAL" clId="{2D57E2A4-8A7B-4907-860D-04CD72CE8B0D}"/>
    <pc:docChg chg="custSel delSld modSld">
      <pc:chgData name="Erika Gil" userId="323cab41-8231-4558-8410-78534831b98d" providerId="ADAL" clId="{2D57E2A4-8A7B-4907-860D-04CD72CE8B0D}" dt="2025-04-28T13:30:42.507" v="2" actId="47"/>
      <pc:docMkLst>
        <pc:docMk/>
      </pc:docMkLst>
      <pc:sldChg chg="delSp mod">
        <pc:chgData name="Erika Gil" userId="323cab41-8231-4558-8410-78534831b98d" providerId="ADAL" clId="{2D57E2A4-8A7B-4907-860D-04CD72CE8B0D}" dt="2025-04-28T13:30:35.256" v="0" actId="478"/>
        <pc:sldMkLst>
          <pc:docMk/>
          <pc:sldMk cId="0" sldId="256"/>
        </pc:sldMkLst>
        <pc:picChg chg="del">
          <ac:chgData name="Erika Gil" userId="323cab41-8231-4558-8410-78534831b98d" providerId="ADAL" clId="{2D57E2A4-8A7B-4907-860D-04CD72CE8B0D}" dt="2025-04-28T13:30:35.256" v="0" actId="478"/>
          <ac:picMkLst>
            <pc:docMk/>
            <pc:sldMk cId="0" sldId="256"/>
            <ac:picMk id="8" creationId="{416C6EE2-D0A1-B6CA-6AAE-4258298F7322}"/>
          </ac:picMkLst>
        </pc:picChg>
      </pc:sldChg>
      <pc:sldChg chg="delSp del mod">
        <pc:chgData name="Erika Gil" userId="323cab41-8231-4558-8410-78534831b98d" providerId="ADAL" clId="{2D57E2A4-8A7B-4907-860D-04CD72CE8B0D}" dt="2025-04-28T13:30:42.507" v="2" actId="47"/>
        <pc:sldMkLst>
          <pc:docMk/>
          <pc:sldMk cId="3315271801" sldId="268"/>
        </pc:sldMkLst>
        <pc:picChg chg="del">
          <ac:chgData name="Erika Gil" userId="323cab41-8231-4558-8410-78534831b98d" providerId="ADAL" clId="{2D57E2A4-8A7B-4907-860D-04CD72CE8B0D}" dt="2025-04-28T13:30:39.664" v="1" actId="478"/>
          <ac:picMkLst>
            <pc:docMk/>
            <pc:sldMk cId="3315271801" sldId="268"/>
            <ac:picMk id="3" creationId="{80B76F55-81DC-9C37-57FB-E0DAA0910F43}"/>
          </ac:picMkLst>
        </pc:picChg>
      </pc:sldChg>
    </pc:docChg>
  </pc:docChgLst>
  <pc:docChgLst>
    <pc:chgData name="Erika Gil" userId="323cab41-8231-4558-8410-78534831b98d" providerId="ADAL" clId="{DA466459-9232-40D8-8620-387E7E891766}"/>
    <pc:docChg chg="undo redo custSel addSld delSld modSld">
      <pc:chgData name="Erika Gil" userId="323cab41-8231-4558-8410-78534831b98d" providerId="ADAL" clId="{DA466459-9232-40D8-8620-387E7E891766}" dt="2025-04-06T20:41:14.693" v="92" actId="1076"/>
      <pc:docMkLst>
        <pc:docMk/>
      </pc:docMkLst>
      <pc:sldChg chg="addSp delSp modSp mod">
        <pc:chgData name="Erika Gil" userId="323cab41-8231-4558-8410-78534831b98d" providerId="ADAL" clId="{DA466459-9232-40D8-8620-387E7E891766}" dt="2025-04-06T20:40:19.222" v="86" actId="207"/>
        <pc:sldMkLst>
          <pc:docMk/>
          <pc:sldMk cId="0" sldId="256"/>
        </pc:sldMkLst>
        <pc:spChg chg="mod">
          <ac:chgData name="Erika Gil" userId="323cab41-8231-4558-8410-78534831b98d" providerId="ADAL" clId="{DA466459-9232-40D8-8620-387E7E891766}" dt="2025-04-06T20:40:19.222" v="86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22.935" v="56" actId="2711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Erika Gil" userId="323cab41-8231-4558-8410-78534831b98d" providerId="ADAL" clId="{DA466459-9232-40D8-8620-387E7E891766}" dt="2025-04-06T20:35:01.613" v="29" actId="1076"/>
          <ac:picMkLst>
            <pc:docMk/>
            <pc:sldMk cId="0" sldId="256"/>
            <ac:picMk id="9" creationId="{2F4E4DB7-2BD4-3FD4-1F3D-4289D3FFC086}"/>
          </ac:picMkLst>
        </pc:picChg>
      </pc:sldChg>
      <pc:sldChg chg="modSp mod">
        <pc:chgData name="Erika Gil" userId="323cab41-8231-4558-8410-78534831b98d" providerId="ADAL" clId="{DA466459-9232-40D8-8620-387E7E891766}" dt="2025-04-06T20:38:58.595" v="65" actId="113"/>
        <pc:sldMkLst>
          <pc:docMk/>
          <pc:sldMk cId="0" sldId="257"/>
        </pc:sldMkLst>
        <pc:spChg chg="mod">
          <ac:chgData name="Erika Gil" userId="323cab41-8231-4558-8410-78534831b98d" providerId="ADAL" clId="{DA466459-9232-40D8-8620-387E7E891766}" dt="2025-04-06T20:35:08.714" v="30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8.595" v="65" actId="113"/>
          <ac:spMkLst>
            <pc:docMk/>
            <pc:sldMk cId="0" sldId="257"/>
            <ac:spMk id="4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8:54.520" v="63" actId="1076"/>
          <ac:spMkLst>
            <pc:docMk/>
            <pc:sldMk cId="0" sldId="257"/>
            <ac:spMk id="13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39:35.079" v="79" actId="207"/>
        <pc:sldMkLst>
          <pc:docMk/>
          <pc:sldMk cId="0" sldId="258"/>
        </pc:sldMkLst>
        <pc:spChg chg="mod">
          <ac:chgData name="Erika Gil" userId="323cab41-8231-4558-8410-78534831b98d" providerId="ADAL" clId="{DA466459-9232-40D8-8620-387E7E891766}" dt="2025-04-06T20:39:32.807" v="78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9:35.079" v="79" actId="20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9:18.848" v="70" actId="1076"/>
          <ac:spMkLst>
            <pc:docMk/>
            <pc:sldMk cId="0" sldId="258"/>
            <ac:spMk id="16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9:24.289" v="75" actId="1036"/>
          <ac:spMkLst>
            <pc:docMk/>
            <pc:sldMk cId="0" sldId="258"/>
            <ac:spMk id="17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9:28.585" v="77" actId="207"/>
          <ac:spMkLst>
            <pc:docMk/>
            <pc:sldMk cId="0" sldId="258"/>
            <ac:spMk id="22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35:39.958" v="35" actId="207"/>
        <pc:sldMkLst>
          <pc:docMk/>
          <pc:sldMk cId="0" sldId="259"/>
        </pc:sldMkLst>
        <pc:spChg chg="mod">
          <ac:chgData name="Erika Gil" userId="323cab41-8231-4558-8410-78534831b98d" providerId="ADAL" clId="{DA466459-9232-40D8-8620-387E7E891766}" dt="2025-04-06T20:35:24.593" v="32" actId="207"/>
          <ac:spMkLst>
            <pc:docMk/>
            <pc:sldMk cId="0" sldId="259"/>
            <ac:spMk id="3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5:39.958" v="35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5:39.958" v="35" actId="207"/>
          <ac:spMkLst>
            <pc:docMk/>
            <pc:sldMk cId="0" sldId="259"/>
            <ac:spMk id="11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35:47.325" v="36" actId="207"/>
        <pc:sldMkLst>
          <pc:docMk/>
          <pc:sldMk cId="0" sldId="260"/>
        </pc:sldMkLst>
        <pc:spChg chg="mod">
          <ac:chgData name="Erika Gil" userId="323cab41-8231-4558-8410-78534831b98d" providerId="ADAL" clId="{DA466459-9232-40D8-8620-387E7E891766}" dt="2025-04-06T20:35:47.325" v="36" actId="207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36:07.588" v="37" actId="207"/>
        <pc:sldMkLst>
          <pc:docMk/>
          <pc:sldMk cId="0" sldId="262"/>
        </pc:sldMkLst>
        <pc:spChg chg="mod">
          <ac:chgData name="Erika Gil" userId="323cab41-8231-4558-8410-78534831b98d" providerId="ADAL" clId="{DA466459-9232-40D8-8620-387E7E891766}" dt="2025-04-06T20:36:07.588" v="37" actId="20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36:13.944" v="38" actId="20577"/>
        <pc:sldMkLst>
          <pc:docMk/>
          <pc:sldMk cId="0" sldId="263"/>
        </pc:sldMkLst>
        <pc:spChg chg="mod">
          <ac:chgData name="Erika Gil" userId="323cab41-8231-4558-8410-78534831b98d" providerId="ADAL" clId="{DA466459-9232-40D8-8620-387E7E891766}" dt="2025-04-06T20:36:13.944" v="38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36:26.182" v="42" actId="20577"/>
        <pc:sldMkLst>
          <pc:docMk/>
          <pc:sldMk cId="0" sldId="264"/>
        </pc:sldMkLst>
        <pc:spChg chg="mod">
          <ac:chgData name="Erika Gil" userId="323cab41-8231-4558-8410-78534831b98d" providerId="ADAL" clId="{DA466459-9232-40D8-8620-387E7E891766}" dt="2025-04-06T20:36:26.182" v="42" actId="20577"/>
          <ac:spMkLst>
            <pc:docMk/>
            <pc:sldMk cId="0" sldId="264"/>
            <ac:spMk id="18" creationId="{00000000-0000-0000-0000-000000000000}"/>
          </ac:spMkLst>
        </pc:spChg>
      </pc:sldChg>
      <pc:sldChg chg="modSp mod">
        <pc:chgData name="Erika Gil" userId="323cab41-8231-4558-8410-78534831b98d" providerId="ADAL" clId="{DA466459-9232-40D8-8620-387E7E891766}" dt="2025-04-06T20:40:48.692" v="91" actId="20577"/>
        <pc:sldMkLst>
          <pc:docMk/>
          <pc:sldMk cId="0" sldId="267"/>
        </pc:sldMkLst>
        <pc:spChg chg="mod">
          <ac:chgData name="Erika Gil" userId="323cab41-8231-4558-8410-78534831b98d" providerId="ADAL" clId="{DA466459-9232-40D8-8620-387E7E891766}" dt="2025-04-06T20:36:36.865" v="43" actId="207"/>
          <ac:spMkLst>
            <pc:docMk/>
            <pc:sldMk cId="0" sldId="267"/>
            <ac:spMk id="4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6:42.787" v="45" actId="113"/>
          <ac:spMkLst>
            <pc:docMk/>
            <pc:sldMk cId="0" sldId="267"/>
            <ac:spMk id="5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40:40.236" v="88" actId="207"/>
          <ac:spMkLst>
            <pc:docMk/>
            <pc:sldMk cId="0" sldId="267"/>
            <ac:spMk id="6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6:39.024" v="44" actId="207"/>
          <ac:spMkLst>
            <pc:docMk/>
            <pc:sldMk cId="0" sldId="267"/>
            <ac:spMk id="7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36:44.872" v="46" actId="113"/>
          <ac:spMkLst>
            <pc:docMk/>
            <pc:sldMk cId="0" sldId="267"/>
            <ac:spMk id="8" creationId="{00000000-0000-0000-0000-000000000000}"/>
          </ac:spMkLst>
        </pc:spChg>
        <pc:spChg chg="mod">
          <ac:chgData name="Erika Gil" userId="323cab41-8231-4558-8410-78534831b98d" providerId="ADAL" clId="{DA466459-9232-40D8-8620-387E7E891766}" dt="2025-04-06T20:40:48.692" v="91" actId="20577"/>
          <ac:spMkLst>
            <pc:docMk/>
            <pc:sldMk cId="0" sldId="267"/>
            <ac:spMk id="9" creationId="{00000000-0000-0000-0000-000000000000}"/>
          </ac:spMkLst>
        </pc:spChg>
      </pc:sldChg>
      <pc:sldChg chg="addSp delSp modSp new mod">
        <pc:chgData name="Erika Gil" userId="323cab41-8231-4558-8410-78534831b98d" providerId="ADAL" clId="{DA466459-9232-40D8-8620-387E7E891766}" dt="2025-04-06T20:41:14.693" v="92" actId="1076"/>
        <pc:sldMkLst>
          <pc:docMk/>
          <pc:sldMk cId="3315271801" sldId="268"/>
        </pc:sldMkLst>
      </pc:sldChg>
      <pc:sldChg chg="delSp add del mod">
        <pc:chgData name="Erika Gil" userId="323cab41-8231-4558-8410-78534831b98d" providerId="ADAL" clId="{DA466459-9232-40D8-8620-387E7E891766}" dt="2025-04-06T20:31:17.039" v="8" actId="47"/>
        <pc:sldMkLst>
          <pc:docMk/>
          <pc:sldMk cId="168097719" sldId="271"/>
        </pc:sldMkLst>
      </pc:sldChg>
      <pc:sldMasterChg chg="delSldLayout">
        <pc:chgData name="Erika Gil" userId="323cab41-8231-4558-8410-78534831b98d" providerId="ADAL" clId="{DA466459-9232-40D8-8620-387E7E891766}" dt="2025-04-06T20:31:17.039" v="8" actId="47"/>
        <pc:sldMasterMkLst>
          <pc:docMk/>
          <pc:sldMasterMk cId="0" sldId="2147483648"/>
        </pc:sldMasterMkLst>
        <pc:sldLayoutChg chg="del">
          <pc:chgData name="Erika Gil" userId="323cab41-8231-4558-8410-78534831b98d" providerId="ADAL" clId="{DA466459-9232-40D8-8620-387E7E891766}" dt="2025-04-06T20:31:17.039" v="8" actId="47"/>
          <pc:sldLayoutMkLst>
            <pc:docMk/>
            <pc:sldMasterMk cId="0" sldId="2147483648"/>
            <pc:sldLayoutMk cId="3496810828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062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0" y="4409121"/>
            <a:ext cx="7379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F6DF76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Visualiza. </a:t>
            </a:r>
            <a:r>
              <a:rPr lang="en-US" sz="3200" dirty="0">
                <a:solidFill>
                  <a:srgbClr val="F1CC3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Analiza</a:t>
            </a:r>
            <a:r>
              <a:rPr lang="en-US" sz="3200" dirty="0">
                <a:solidFill>
                  <a:srgbClr val="E0A71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. </a:t>
            </a:r>
            <a:r>
              <a:rPr lang="en-US" sz="3200" dirty="0">
                <a:solidFill>
                  <a:srgbClr val="E6B312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Decide.</a:t>
            </a:r>
            <a:endParaRPr lang="en-US" sz="3200" dirty="0">
              <a:solidFill>
                <a:srgbClr val="E6B31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347525" y="5165328"/>
            <a:ext cx="73152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Tu introducción definitiva a </a:t>
            </a:r>
            <a:r>
              <a:rPr lang="en-US" sz="2200" b="1" dirty="0">
                <a:solidFill>
                  <a:srgbClr val="F1CD4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</a:t>
            </a:r>
            <a:endParaRPr lang="en-US" sz="2200" dirty="0">
              <a:solidFill>
                <a:srgbClr val="F1CD41"/>
              </a:solidFill>
            </a:endParaRP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2F4E4DB7-2BD4-3FD4-1F3D-4289D3FFC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994" y="4361694"/>
            <a:ext cx="1247619" cy="1257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6221"/>
            <a:ext cx="11112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Licenciamiento por capacidad (Fabric)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48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105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Nivel de inquilino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595580"/>
            <a:ext cx="122490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Aplicado a nivel de inquilino (tenant), permite distribuir contenido a gran escala dentro de la organización sin requerir licencias individuales para los consumidores del contenido.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704147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7001828"/>
            <a:ext cx="3670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Escenarios empresariales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7492246"/>
            <a:ext cx="122490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para escenarios empresariales donde muchos usuarios solo consumen reportes y dashboards sin necesidad de crearlos.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893814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8898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Adquisición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9388912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Requiere la compra de una capacidad dedicada desde el portal de Microsoft 365 Admin o Azure.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51020"/>
            <a:ext cx="5797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Embedded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99961"/>
            <a:ext cx="2389942" cy="1477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160538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Servicio para desarrolladores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800528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orientado a desarrolladores que permite embeber visualizaciones e informes de Power BI dentro de aplicaciones web o móviles.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399961"/>
            <a:ext cx="2390061" cy="1477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7160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Facturación Azure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765095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factura a través de Azure y está diseñado para soluciones que se ofrecen a clientes externos.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399961"/>
            <a:ext cx="2389942" cy="1477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7160538"/>
            <a:ext cx="3394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Licenciamiento por uso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765095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licenciamiento está basado en el uso (capacidad de procesamiento), lo que permite escalar según la demanda.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73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59668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100%</a:t>
            </a:r>
            <a:endParaRPr lang="en-US" sz="5850" dirty="0">
              <a:solidFill>
                <a:srgbClr val="F1CD4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723" y="4091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Ciclo completo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6280190" y="45818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1CC3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 Microsoft es una solución completa de análisis de datos que cubre todo el ciclo: desde la preparación, visualización e interpretación, hasta la distribución del contenido.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464379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360°</a:t>
            </a:r>
            <a:endParaRPr lang="en-US" sz="5850" dirty="0">
              <a:solidFill>
                <a:srgbClr val="F1CD4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640723" y="7496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Visión integral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6280190" y="79865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 </a:t>
            </a:r>
            <a:r>
              <a:rPr lang="en-US" sz="1750" b="1" dirty="0">
                <a:solidFill>
                  <a:srgbClr val="F1CC3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tu organización puede tomar decisiones informadas, oportunas y alineadas con los objetivos del negocio.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clave está en comenzar y adoptar el uso inteligente de los datos.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72633"/>
            <a:ext cx="10453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¿Qué es </a:t>
            </a:r>
            <a:r>
              <a:rPr lang="en-US" sz="44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 por qué importa?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3554" y="606796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1CD4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 una herramienta de análisis empresarial que permite convertir datos en información visual y comprensible. Forma parte del ecosistema de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Microsoft Power Platform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 está diseñada para ayudar a equipos y organizaciones a tomar decisiones informadas, rápidas y basadas en datos.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832824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1020604" y="8059638"/>
            <a:ext cx="29046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Análisis Empresarial</a:t>
            </a:r>
            <a:endParaRPr lang="en-US" sz="2200" dirty="0">
              <a:solidFill>
                <a:srgbClr val="F1CD4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85500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Convierte datos complejos en información visual y comprensible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7832824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5443776" y="8059638"/>
            <a:ext cx="3140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Ecosistema Microsoft</a:t>
            </a:r>
            <a:endParaRPr lang="en-US" sz="2200" dirty="0">
              <a:solidFill>
                <a:srgbClr val="F1CD4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5443776" y="85500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Parte integral de Microsoft Power Platform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7832824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9866948" y="8059638"/>
            <a:ext cx="2888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Toma de Decisiones</a:t>
            </a:r>
            <a:endParaRPr lang="en-US" sz="2200" dirty="0">
              <a:solidFill>
                <a:srgbClr val="F1CD4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66948" y="855005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 decisiones informadas, rápidas y basadas en datos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9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Beneficios clave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698075"/>
            <a:ext cx="30480" cy="6625471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1273612" y="319313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793790" y="2953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878860" y="3111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>
              <a:solidFill>
                <a:srgbClr val="F1CD41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2183011" y="2924889"/>
            <a:ext cx="544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Decisiones informadas en tiempo real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41530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Accede a información actualizada para tomar decisiones oportunas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508980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793790" y="48498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878860" y="49930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>
              <a:solidFill>
                <a:srgbClr val="F1CD4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2183011" y="4821555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Visualizaciones interactivas y fáciles de entender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66630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Transforma datos complejos en gráficos intuitivos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9778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3"/>
          <p:cNvSpPr/>
          <p:nvPr/>
        </p:nvSpPr>
        <p:spPr>
          <a:xfrm>
            <a:off x="793790" y="673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4"/>
          <p:cNvSpPr/>
          <p:nvPr/>
        </p:nvSpPr>
        <p:spPr>
          <a:xfrm>
            <a:off x="872431" y="68883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>
              <a:solidFill>
                <a:srgbClr val="F1CD41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2183011" y="6709648"/>
            <a:ext cx="5412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Automatización de reportes y análisis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720006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 el trabajo manual y aumenta la eficiencia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851165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Shape 18"/>
          <p:cNvSpPr/>
          <p:nvPr/>
        </p:nvSpPr>
        <p:spPr>
          <a:xfrm>
            <a:off x="793790" y="82717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19"/>
          <p:cNvSpPr/>
          <p:nvPr/>
        </p:nvSpPr>
        <p:spPr>
          <a:xfrm>
            <a:off x="878860" y="83850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>
              <a:solidFill>
                <a:srgbClr val="F1CD41"/>
              </a:solidFill>
            </a:endParaRPr>
          </a:p>
        </p:txBody>
      </p:sp>
      <p:sp>
        <p:nvSpPr>
          <p:cNvPr id="23" name="Text 20"/>
          <p:cNvSpPr/>
          <p:nvPr/>
        </p:nvSpPr>
        <p:spPr>
          <a:xfrm>
            <a:off x="2183011" y="8243411"/>
            <a:ext cx="5158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Acceso desde cualquier dispositivo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873383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Consulta tus datos desde donde estés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25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Componentes principales de </a:t>
            </a:r>
            <a:r>
              <a:rPr lang="en-US" sz="44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</a:t>
            </a:r>
            <a:endParaRPr lang="en-US" sz="4450" dirty="0">
              <a:solidFill>
                <a:srgbClr val="F1CD4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102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está compuesto por tres elementos esenciales: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32827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1CD41"/>
          </a:solidFill>
          <a:ln/>
        </p:spPr>
        <p:txBody>
          <a:bodyPr/>
          <a:lstStyle/>
          <a:p>
            <a:endParaRPr lang="es-CL">
              <a:solidFill>
                <a:srgbClr val="F1CD4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790373" y="4328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Desktop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90373" y="4818698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Aplicación gratuita para Windows que permite conectarse a datos, transformarlos, modelarlos y crear visualizaciones y reportes.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20351" y="5771317"/>
            <a:ext cx="170021" cy="1579126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7130534" y="5771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Service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30534" y="6261735"/>
            <a:ext cx="6706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Plataforma en la nube donde se publican los reportes y se comparten con otros usuarios. Permite la colaboración y distribución segura de la información.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960632" y="757725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1CD41"/>
          </a:solidFill>
          <a:ln/>
        </p:spPr>
        <p:txBody>
          <a:bodyPr/>
          <a:lstStyle/>
          <a:p>
            <a:endParaRPr lang="es-CL">
              <a:solidFill>
                <a:srgbClr val="F1CD41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470815" y="7577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Mobile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815" y="806767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Aplicación para dispositivos móviles que permite acceder a dashboards y reportes desde cualquier lugar.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7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El flujo de trabajo común en </a:t>
            </a:r>
            <a:r>
              <a:rPr lang="en-US" sz="445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</a:t>
            </a:r>
            <a:endParaRPr lang="en-US" sz="4450" dirty="0">
              <a:solidFill>
                <a:srgbClr val="F1CD4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1245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39271"/>
            <a:ext cx="5759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Conectar a datos con Power BI Desktop.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2968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Establece conexiones con múltiples fuentes de datos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73341"/>
            <a:ext cx="1134070" cy="16612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00155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Transformar y modelar datos con Power BI Desktop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94490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Usa Power Query y DAX para preparar tus datos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34620"/>
            <a:ext cx="1134070" cy="16612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61434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Crear visualizaciones y reportes con Power BI Desktop.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6061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Diseña gráficos interactivos y reportes informativos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719589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7422713"/>
            <a:ext cx="5950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Publicar el reporte en el Power BI Service.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791313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Sube tu trabajo a la plataforma en la nube</a:t>
            </a:r>
            <a:endParaRPr lang="en-US" sz="17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8556784"/>
            <a:ext cx="1134070" cy="166127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754422" y="8783598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Distribuir y gestionar los reportes en el Power BI Service.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7754422" y="962834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Comparte con tu equipo y controla los permisos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7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908" y="3437573"/>
            <a:ext cx="10418445" cy="70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Fundamentos de DAX y Power Query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8908" y="4705350"/>
            <a:ext cx="281773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8908" y="5282922"/>
            <a:ext cx="625137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Herramienta para importar, transformar y limpiar datos antes de analizarlos. Permite preparar los datos sin necesidad de programación.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8" y="6617970"/>
            <a:ext cx="6251377" cy="34881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7735" y="4705350"/>
            <a:ext cx="4625935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DAX (Data Analysis Expressions)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97735" y="5282922"/>
            <a:ext cx="6251377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Lenguaje de fórmulas de Power BI que permite crear columnas calculadas, medidas y KPIs para enriquecer el análisis de datos.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735" y="6617970"/>
            <a:ext cx="6251377" cy="35068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7476"/>
            <a:ext cx="1017115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Bloques de construcción de </a:t>
            </a:r>
            <a:r>
              <a:rPr lang="en-US" sz="4200" dirty="0">
                <a:solidFill>
                  <a:srgbClr val="F1CD41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</a:t>
            </a:r>
            <a:endParaRPr lang="en-US" sz="4200" dirty="0">
              <a:solidFill>
                <a:srgbClr val="F1CD41"/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14029"/>
            <a:ext cx="6521410" cy="861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5799058"/>
            <a:ext cx="285249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Modelos semánticos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6264831"/>
            <a:ext cx="609064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Conjuntos de datos organizados y estructurados que permiten el análisis consistente de la información.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14029"/>
            <a:ext cx="6521410" cy="861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0584" y="57990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Visualizaciones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30584" y="6264831"/>
            <a:ext cx="609064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Gráficos, tablas, tarjetas y otros objetos visuales que representan los datos de forma intuitiva.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7492960"/>
            <a:ext cx="6521410" cy="861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9174" y="867798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009174" y="9143762"/>
            <a:ext cx="609064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Conjuntos de páginas interactivas con visualizaciones relacionadas.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7492960"/>
            <a:ext cx="6521410" cy="8618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0584" y="867798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30584" y="9143762"/>
            <a:ext cx="609064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Paneles de control que muestran una vista resumida con visualizaciones clave provenientes de uno o varios reportes.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02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Modelos de Licenciamiento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671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ofrece diferentes esquemas de licenciamiento que se ajustan a distintos escenarios de uso, tanto para individuos como para organizaciones que requieren distribución a gran escala o integración con aplicaciones.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63478"/>
            <a:ext cx="1259324" cy="1306949"/>
          </a:xfrm>
          <a:prstGeom prst="roundRect">
            <a:avLst>
              <a:gd name="adj" fmla="val 270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67" y="5417582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9928" y="5190292"/>
            <a:ext cx="39459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Licenciamiento por usuario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79928" y="5680710"/>
            <a:ext cx="45972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Opciones para uso individual y colaborativo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2166461" y="6255187"/>
            <a:ext cx="6070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6"/>
          <p:cNvSpPr/>
          <p:nvPr/>
        </p:nvSpPr>
        <p:spPr>
          <a:xfrm>
            <a:off x="793790" y="6383774"/>
            <a:ext cx="2518767" cy="1661279"/>
          </a:xfrm>
          <a:prstGeom prst="roundRect">
            <a:avLst>
              <a:gd name="adj" fmla="val 204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689" y="7015043"/>
            <a:ext cx="318968" cy="3986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539371" y="6610588"/>
            <a:ext cx="45840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Licenciamiento por capacidad (Fabric)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3539371" y="7455337"/>
            <a:ext cx="45840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 distribución a gran escala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3425904" y="8029813"/>
            <a:ext cx="48109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0"/>
          <p:cNvSpPr/>
          <p:nvPr/>
        </p:nvSpPr>
        <p:spPr>
          <a:xfrm>
            <a:off x="793790" y="8158401"/>
            <a:ext cx="3778210" cy="2024182"/>
          </a:xfrm>
          <a:prstGeom prst="roundRect">
            <a:avLst>
              <a:gd name="adj" fmla="val 168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411" y="8971121"/>
            <a:ext cx="318968" cy="3986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798814" y="8385215"/>
            <a:ext cx="33245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Embedded - Pago por Uso Azure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4798814" y="9229963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 integración en aplicaciones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5787"/>
            <a:ext cx="750058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Licenciamiento por usuario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48" y="4432340"/>
            <a:ext cx="2152055" cy="158615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869" y="5241608"/>
            <a:ext cx="303014" cy="3787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345787" y="4647724"/>
            <a:ext cx="497002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Premium por Usuario (PPU)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5345787" y="5113496"/>
            <a:ext cx="827543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Acceso a funcionalidades avanzadas como IA, mayor capacidad de almacenamiento y frecuencia de actualización de datos.</a:t>
            </a:r>
            <a:endParaRPr lang="en-US" sz="1650" dirty="0"/>
          </a:p>
        </p:txBody>
      </p:sp>
      <p:sp>
        <p:nvSpPr>
          <p:cNvPr id="8" name="Shape 3"/>
          <p:cNvSpPr/>
          <p:nvPr/>
        </p:nvSpPr>
        <p:spPr>
          <a:xfrm>
            <a:off x="5184219" y="6030158"/>
            <a:ext cx="8598575" cy="15240"/>
          </a:xfrm>
          <a:prstGeom prst="roundRect">
            <a:avLst>
              <a:gd name="adj" fmla="val 21209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81" y="6072307"/>
            <a:ext cx="4304109" cy="1586151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869" y="6675953"/>
            <a:ext cx="303014" cy="37873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421874" y="646009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Pro</a:t>
            </a:r>
            <a:endParaRPr lang="en-US" sz="2100" dirty="0"/>
          </a:p>
        </p:txBody>
      </p:sp>
      <p:sp>
        <p:nvSpPr>
          <p:cNvPr id="12" name="Text 5"/>
          <p:cNvSpPr/>
          <p:nvPr/>
        </p:nvSpPr>
        <p:spPr>
          <a:xfrm>
            <a:off x="6421874" y="6925866"/>
            <a:ext cx="718685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Permite compartir y colaborar con otros usuarios en el Power BI Service.</a:t>
            </a:r>
            <a:endParaRPr lang="en-US" sz="1650" dirty="0"/>
          </a:p>
        </p:txBody>
      </p:sp>
      <p:sp>
        <p:nvSpPr>
          <p:cNvPr id="13" name="Shape 6"/>
          <p:cNvSpPr/>
          <p:nvPr/>
        </p:nvSpPr>
        <p:spPr>
          <a:xfrm>
            <a:off x="6260306" y="7670125"/>
            <a:ext cx="7522488" cy="15240"/>
          </a:xfrm>
          <a:prstGeom prst="roundRect">
            <a:avLst>
              <a:gd name="adj" fmla="val 21209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94" y="7712273"/>
            <a:ext cx="6456164" cy="1586151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2750" y="8315920"/>
            <a:ext cx="303014" cy="37873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97842" y="79276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 BI Gratis</a:t>
            </a:r>
            <a:endParaRPr lang="en-US" sz="2100" dirty="0"/>
          </a:p>
        </p:txBody>
      </p:sp>
      <p:sp>
        <p:nvSpPr>
          <p:cNvPr id="17" name="Text 8"/>
          <p:cNvSpPr/>
          <p:nvPr/>
        </p:nvSpPr>
        <p:spPr>
          <a:xfrm>
            <a:off x="7497842" y="8393430"/>
            <a:ext cx="612338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para uso personal o individual. Permite crear reportes en Power BI Desktop.</a:t>
            </a:r>
            <a:endParaRPr lang="en-US" sz="1650" dirty="0"/>
          </a:p>
        </p:txBody>
      </p:sp>
      <p:sp>
        <p:nvSpPr>
          <p:cNvPr id="18" name="Text 9"/>
          <p:cNvSpPr/>
          <p:nvPr/>
        </p:nvSpPr>
        <p:spPr>
          <a:xfrm>
            <a:off x="793790" y="9540835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F1CD4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Nota</a:t>
            </a:r>
            <a:br>
              <a:rPr lang="en-US" sz="1650" b="1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solo viene incluido por defecto en las licencias Microsoft / Office 365 E5. En otros planes, se adquiere como complemento.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844</Words>
  <Application>Microsoft Office PowerPoint</Application>
  <PresentationFormat>Personalizado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Sora Medium</vt:lpstr>
      <vt:lpstr>Noto Sans TC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Erika Gil</cp:lastModifiedBy>
  <cp:revision>1</cp:revision>
  <dcterms:created xsi:type="dcterms:W3CDTF">2025-04-06T20:23:20Z</dcterms:created>
  <dcterms:modified xsi:type="dcterms:W3CDTF">2025-04-28T13:30:44Z</dcterms:modified>
</cp:coreProperties>
</file>